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notesMasterIdLst>
    <p:notesMasterId r:id="rId14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5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 autoAdjust="0"/>
    <p:restoredTop sz="65163" autoAdjust="0"/>
  </p:normalViewPr>
  <p:slideViewPr>
    <p:cSldViewPr snapToGrid="0">
      <p:cViewPr>
        <p:scale>
          <a:sx n="60" d="100"/>
          <a:sy n="60" d="100"/>
        </p:scale>
        <p:origin x="-222" y="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7121D10-2100-4817-8003-C95B26B1A0B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121D10-2100-4817-8003-C95B26B1A0B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292C594-04D5-403F-B01A-6B2CEB8C63B4}" type="slidenum">
              <a:rPr lang="en-US"/>
              <a:pPr/>
              <a:t>12</a:t>
            </a:fld>
            <a:endParaRPr lang="en-US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r>
              <a:rPr lang="en-US" b="1" dirty="0"/>
              <a:t>To insert this slide into your presentation</a:t>
            </a:r>
          </a:p>
          <a:p>
            <a:pPr marL="228600" indent="-228600"/>
            <a:r>
              <a:rPr lang="en-US" b="1" dirty="0"/>
              <a:t> </a:t>
            </a:r>
          </a:p>
          <a:p>
            <a:pPr marL="228600" indent="-228600">
              <a:buFontTx/>
              <a:buAutoNum type="arabicPeriod"/>
            </a:pPr>
            <a:r>
              <a:rPr lang="en-US" dirty="0"/>
              <a:t>Save this template as a presentation (.</a:t>
            </a:r>
            <a:r>
              <a:rPr lang="en-US" dirty="0" err="1"/>
              <a:t>ppt</a:t>
            </a:r>
            <a:r>
              <a:rPr lang="en-US" dirty="0"/>
              <a:t> file) on your computer. </a:t>
            </a:r>
          </a:p>
          <a:p>
            <a:pPr marL="228600" indent="-228600">
              <a:buFontTx/>
              <a:buAutoNum type="arabicPeriod"/>
            </a:pPr>
            <a:r>
              <a:rPr lang="en-US" dirty="0"/>
              <a:t>Open the presentation that will contain the image slide. </a:t>
            </a:r>
          </a:p>
          <a:p>
            <a:pPr marL="228600" indent="-228600">
              <a:buFontTx/>
              <a:buAutoNum type="arabicPeriod"/>
            </a:pPr>
            <a:r>
              <a:rPr lang="en-US" dirty="0"/>
              <a:t>On the </a:t>
            </a:r>
            <a:r>
              <a:rPr lang="en-US" b="1" dirty="0"/>
              <a:t>Slides</a:t>
            </a:r>
            <a:r>
              <a:rPr lang="en-US" dirty="0"/>
              <a:t> tab, place your insertion point after the slide that will precede the image slide. (Make sure you don't select a slide. Your insertion point should be between the slides.) </a:t>
            </a:r>
          </a:p>
          <a:p>
            <a:pPr marL="228600" indent="-228600">
              <a:buFontTx/>
              <a:buAutoNum type="arabicPeriod"/>
            </a:pPr>
            <a:r>
              <a:rPr lang="en-US" dirty="0"/>
              <a:t>On the </a:t>
            </a:r>
            <a:r>
              <a:rPr lang="en-US" b="1" dirty="0"/>
              <a:t>Insert</a:t>
            </a:r>
            <a:r>
              <a:rPr lang="en-US" dirty="0"/>
              <a:t> menu, click </a:t>
            </a:r>
            <a:r>
              <a:rPr lang="en-US" b="1" dirty="0"/>
              <a:t>Slides from Files</a:t>
            </a:r>
            <a:r>
              <a:rPr lang="en-US" dirty="0"/>
              <a:t>. </a:t>
            </a:r>
          </a:p>
          <a:p>
            <a:pPr marL="228600" indent="-228600">
              <a:buFontTx/>
              <a:buAutoNum type="arabicPeriod"/>
            </a:pPr>
            <a:r>
              <a:rPr lang="en-US" dirty="0"/>
              <a:t>In the </a:t>
            </a:r>
            <a:r>
              <a:rPr lang="en-US" b="1" dirty="0"/>
              <a:t>Slide Finder</a:t>
            </a:r>
            <a:r>
              <a:rPr lang="en-US" dirty="0"/>
              <a:t> dialog box, click the </a:t>
            </a:r>
            <a:r>
              <a:rPr lang="en-US" b="1" dirty="0"/>
              <a:t>Find Presentation</a:t>
            </a:r>
            <a:r>
              <a:rPr lang="en-US" dirty="0"/>
              <a:t> tab. </a:t>
            </a:r>
          </a:p>
          <a:p>
            <a:pPr marL="228600" indent="-228600">
              <a:buFontTx/>
              <a:buAutoNum type="arabicPeriod"/>
            </a:pPr>
            <a:r>
              <a:rPr lang="en-US" dirty="0"/>
              <a:t>Click </a:t>
            </a:r>
            <a:r>
              <a:rPr lang="en-US" b="1" dirty="0"/>
              <a:t>Browse</a:t>
            </a:r>
            <a:r>
              <a:rPr lang="en-US" dirty="0"/>
              <a:t>, locate and select the presentation that contains the image slide, and then click </a:t>
            </a:r>
            <a:r>
              <a:rPr lang="en-US" b="1" dirty="0"/>
              <a:t>Open</a:t>
            </a:r>
            <a:r>
              <a:rPr lang="en-US" dirty="0"/>
              <a:t>. </a:t>
            </a:r>
          </a:p>
          <a:p>
            <a:pPr marL="228600" indent="-228600">
              <a:buFontTx/>
              <a:buAutoNum type="arabicPeriod"/>
            </a:pPr>
            <a:r>
              <a:rPr lang="en-US" dirty="0"/>
              <a:t>In the </a:t>
            </a:r>
            <a:r>
              <a:rPr lang="en-US" b="1" dirty="0"/>
              <a:t>Slides from Files</a:t>
            </a:r>
            <a:r>
              <a:rPr lang="en-US" dirty="0"/>
              <a:t> dialog box, select the image slide. </a:t>
            </a:r>
          </a:p>
          <a:p>
            <a:pPr marL="228600" indent="-228600">
              <a:buFontTx/>
              <a:buAutoNum type="arabicPeriod"/>
            </a:pPr>
            <a:r>
              <a:rPr lang="en-US" dirty="0"/>
              <a:t>Select the </a:t>
            </a:r>
            <a:r>
              <a:rPr lang="en-US" b="1" dirty="0"/>
              <a:t>Keep source formatting</a:t>
            </a:r>
            <a:r>
              <a:rPr lang="en-US" dirty="0"/>
              <a:t> check box. If you do not select this check box, the copied slide will inherit the design of the slide that precedes it in the presentation. </a:t>
            </a:r>
          </a:p>
          <a:p>
            <a:pPr marL="228600" indent="-228600">
              <a:buFontTx/>
              <a:buAutoNum type="arabicPeriod"/>
            </a:pPr>
            <a:r>
              <a:rPr lang="en-US" dirty="0"/>
              <a:t>Click </a:t>
            </a:r>
            <a:r>
              <a:rPr lang="en-US" b="1" dirty="0"/>
              <a:t>Insert</a:t>
            </a:r>
            <a:r>
              <a:rPr lang="en-US" dirty="0"/>
              <a:t>. </a:t>
            </a:r>
          </a:p>
          <a:p>
            <a:pPr marL="228600" indent="-228600">
              <a:buFontTx/>
              <a:buAutoNum type="arabicPeriod"/>
            </a:pPr>
            <a:r>
              <a:rPr lang="en-US" dirty="0"/>
              <a:t>Click </a:t>
            </a:r>
            <a:r>
              <a:rPr lang="en-US" b="1" dirty="0"/>
              <a:t>Close</a:t>
            </a:r>
            <a:r>
              <a:rPr lang="en-US" dirty="0"/>
              <a:t>. </a:t>
            </a:r>
          </a:p>
          <a:p>
            <a:pPr marL="228600" indent="-228600"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3DC9FD6-789D-45FD-B01A-1E694E2342D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C3B2A-F2B5-4C37-A9B2-D1029CEC43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25503ADC-55DA-4422-AD65-FEA2C8DF2A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463BE3B-0577-4681-A1AC-85DB9C0D4FD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4FB960D-3940-483C-966D-E50D54A665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89604E7-3D1D-4DBB-8199-0C28514ADB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B07B81F-D0D3-446A-B607-4A6B191B18C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57035E-1ECE-4D81-98DA-795DD33CDD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B0F619-7FD5-4B93-B8A9-949D3C3E2B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C43823A-55D0-41F5-9DC3-5C55A7B4B7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241EC487-10AA-4C77-8924-2B25DCC2B7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95288FB-04BE-4290-9DD8-DEFC3EC234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330036" y="415636"/>
            <a:ext cx="642455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smtClean="0"/>
              <a:t>Why are plants</a:t>
            </a:r>
            <a:r>
              <a:rPr lang="en-US" sz="3200" baseline="0" dirty="0" smtClean="0"/>
              <a:t> important?</a:t>
            </a:r>
          </a:p>
          <a:p>
            <a:endParaRPr lang="en-US" sz="3200" dirty="0"/>
          </a:p>
          <a:p>
            <a:endParaRPr lang="en-US" sz="3200" dirty="0" smtClean="0"/>
          </a:p>
          <a:p>
            <a:endParaRPr lang="en-US" sz="3200" dirty="0"/>
          </a:p>
          <a:p>
            <a:pPr algn="ctr"/>
            <a:r>
              <a:rPr lang="en-US" sz="2400" dirty="0" smtClean="0"/>
              <a:t>Unit Project Presentation</a:t>
            </a:r>
          </a:p>
          <a:p>
            <a:pPr algn="ctr"/>
            <a:endParaRPr lang="en-US" sz="2400" dirty="0"/>
          </a:p>
          <a:p>
            <a:pPr algn="ctr"/>
            <a:r>
              <a:rPr lang="en-US" sz="2400" dirty="0" err="1" smtClean="0"/>
              <a:t>Vernelle</a:t>
            </a:r>
            <a:r>
              <a:rPr lang="en-US" sz="2400" dirty="0" smtClean="0"/>
              <a:t> </a:t>
            </a:r>
            <a:r>
              <a:rPr lang="en-US" sz="2400" dirty="0" err="1" smtClean="0"/>
              <a:t>Eshelman</a:t>
            </a:r>
            <a:endParaRPr lang="en-US" sz="2400" dirty="0" smtClean="0"/>
          </a:p>
        </p:txBody>
      </p:sp>
      <p:pic>
        <p:nvPicPr>
          <p:cNvPr id="3" name="Picture 2" descr="Water lili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48197" y="194755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32561" y="997528"/>
            <a:ext cx="52013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bg1"/>
                </a:solidFill>
              </a:rPr>
              <a:t>Plants</a:t>
            </a:r>
            <a:endParaRPr lang="en-US" sz="80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1906" y="2802576"/>
            <a:ext cx="682831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Unit Project Presentation</a:t>
            </a:r>
          </a:p>
          <a:p>
            <a:pPr algn="ctr"/>
            <a:endParaRPr lang="en-US" sz="3200" dirty="0" smtClean="0">
              <a:solidFill>
                <a:schemeClr val="bg1"/>
              </a:solidFill>
            </a:endParaRPr>
          </a:p>
          <a:p>
            <a:pPr algn="ctr"/>
            <a:r>
              <a:rPr lang="en-US" sz="3200" dirty="0" err="1" smtClean="0">
                <a:solidFill>
                  <a:schemeClr val="bg1"/>
                </a:solidFill>
              </a:rPr>
              <a:t>Vernelle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</a:rPr>
              <a:t>Eshelman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Samples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Computer generated poster</a:t>
            </a:r>
          </a:p>
          <a:p>
            <a:r>
              <a:rPr lang="en-US" dirty="0" smtClean="0"/>
              <a:t>Spreadsheet and graph</a:t>
            </a:r>
          </a:p>
          <a:p>
            <a:r>
              <a:rPr lang="en-US" dirty="0" smtClean="0"/>
              <a:t>Journal</a:t>
            </a:r>
          </a:p>
          <a:p>
            <a:r>
              <a:rPr lang="en-US" dirty="0" smtClean="0"/>
              <a:t>Portfolio</a:t>
            </a:r>
          </a:p>
          <a:p>
            <a:r>
              <a:rPr lang="en-US" dirty="0" err="1" smtClean="0"/>
              <a:t>Kidspiration</a:t>
            </a:r>
            <a:endParaRPr lang="en-US" dirty="0" smtClean="0"/>
          </a:p>
          <a:p>
            <a:r>
              <a:rPr lang="en-US" dirty="0" err="1" smtClean="0"/>
              <a:t>Quizmo</a:t>
            </a:r>
            <a:r>
              <a:rPr lang="en-US" dirty="0" smtClean="0"/>
              <a:t> test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Request For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Suggestions and comments welcomed!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j04022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500" y="0"/>
            <a:ext cx="854551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96291" y="5355771"/>
            <a:ext cx="58545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We did it!</a:t>
            </a:r>
            <a:endParaRPr lang="en-US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Unit Summary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 smtClean="0"/>
              <a:t>The students will investigate and understand that flowering plants undergo a series of orderly changes in their life cycles. Students will be growing plants and charting growth. They will label the parts of a flowering plant, describe what all plants need to survive, and examine how plants reproduce. They will engage in experiments to observe how water and temperature affect plant growth and keep a journal of observations. Group work, email, and independent research will be used to teach collaboration skills. Students will use checklists, charts, graphs and a rubric to evaluate their group and individual success. 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Curriculum-Framing</a:t>
            </a:r>
            <a:r>
              <a:rPr lang="en-US" sz="5400" dirty="0" smtClean="0"/>
              <a:t> </a:t>
            </a:r>
            <a:r>
              <a:rPr lang="en-US" sz="3600" dirty="0" smtClean="0"/>
              <a:t>Questions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Essential </a:t>
            </a:r>
            <a:r>
              <a:rPr lang="en-US" dirty="0" smtClean="0"/>
              <a:t>Question</a:t>
            </a:r>
          </a:p>
          <a:p>
            <a:pPr algn="ctr">
              <a:buNone/>
            </a:pPr>
            <a:endParaRPr lang="en-US" sz="2800" dirty="0"/>
          </a:p>
          <a:p>
            <a:pPr algn="ctr">
              <a:buNone/>
            </a:pPr>
            <a:endParaRPr lang="en-US" sz="2800" dirty="0" smtClean="0"/>
          </a:p>
          <a:p>
            <a:pPr algn="ctr">
              <a:buNone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en-US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What do you need to survive?</a:t>
            </a:r>
            <a:endParaRPr lang="en-US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en-US" sz="2800" dirty="0" smtClean="0"/>
              <a:t>	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 are plants important?</a:t>
            </a:r>
          </a:p>
          <a:p>
            <a:r>
              <a:rPr lang="en-US" dirty="0" smtClean="0"/>
              <a:t>What are the basic parts of plants?</a:t>
            </a:r>
          </a:p>
          <a:p>
            <a:r>
              <a:rPr lang="en-US" dirty="0" smtClean="0"/>
              <a:t>Can you describe a plant life cycle?</a:t>
            </a:r>
          </a:p>
          <a:p>
            <a:r>
              <a:rPr lang="en-US" dirty="0" smtClean="0"/>
              <a:t>How do water and temperature affect plant growth?</a:t>
            </a:r>
          </a:p>
          <a:p>
            <a:r>
              <a:rPr lang="en-US" dirty="0" smtClean="0"/>
              <a:t>How do plants reproduce?</a:t>
            </a:r>
          </a:p>
          <a:p>
            <a:r>
              <a:rPr lang="en-US" dirty="0" smtClean="0"/>
              <a:t>What do all plants need to survive?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smtClean="0"/>
              <a:t>Which part of a flowering plant stores the seeds?</a:t>
            </a:r>
          </a:p>
          <a:p>
            <a:r>
              <a:rPr lang="en-US" sz="2400" dirty="0" smtClean="0"/>
              <a:t>How does water travel from the ground to the other parts of the plant?</a:t>
            </a:r>
          </a:p>
          <a:p>
            <a:r>
              <a:rPr lang="en-US" sz="2400" dirty="0" smtClean="0"/>
              <a:t>Which parts of plants do you eat?</a:t>
            </a:r>
          </a:p>
          <a:p>
            <a:r>
              <a:rPr lang="en-US" sz="2400" dirty="0" smtClean="0"/>
              <a:t>What happened to the plant we did not water?</a:t>
            </a:r>
          </a:p>
          <a:p>
            <a:r>
              <a:rPr lang="en-US" sz="2400" dirty="0" smtClean="0"/>
              <a:t>What happened to the plant we overwatered?</a:t>
            </a:r>
          </a:p>
          <a:p>
            <a:r>
              <a:rPr lang="en-US" sz="2400" dirty="0" smtClean="0"/>
              <a:t>Which plant grew best the one in the freezer or the one in the sun? Why?</a:t>
            </a:r>
          </a:p>
          <a:p>
            <a:r>
              <a:rPr lang="en-US" sz="2400" dirty="0" smtClean="0"/>
              <a:t>What did you find inside the lima bean?</a:t>
            </a:r>
          </a:p>
          <a:p>
            <a:r>
              <a:rPr lang="en-US" sz="2400" dirty="0" smtClean="0"/>
              <a:t>Do plants need air to grow?</a:t>
            </a:r>
          </a:p>
          <a:p>
            <a:pPr>
              <a:buNone/>
            </a:pPr>
            <a:endParaRPr lang="en-US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Plant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project will help students develop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 through the following:</a:t>
            </a:r>
          </a:p>
          <a:p>
            <a:pPr>
              <a:buNone/>
            </a:pPr>
            <a:endParaRPr lang="en-US" dirty="0" smtClean="0"/>
          </a:p>
          <a:p>
            <a:r>
              <a:rPr lang="en-US" sz="2400" dirty="0" smtClean="0"/>
              <a:t>Implementing collaboration and group work.</a:t>
            </a:r>
          </a:p>
          <a:p>
            <a:r>
              <a:rPr lang="en-US" sz="2400" dirty="0" smtClean="0"/>
              <a:t>Strengthening their ability to frame, analyze, and solve problems.</a:t>
            </a:r>
          </a:p>
          <a:p>
            <a:r>
              <a:rPr lang="en-US" sz="2400" dirty="0" smtClean="0"/>
              <a:t>Improving communication skills</a:t>
            </a:r>
          </a:p>
          <a:p>
            <a:r>
              <a:rPr lang="en-US" sz="2400" dirty="0" smtClean="0"/>
              <a:t>Setting and meeting high standards and goals individually and in group interaction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Gauging Student Needs Assessments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00" dirty="0" err="1" smtClean="0"/>
              <a:t>Kidspiration</a:t>
            </a:r>
            <a:r>
              <a:rPr lang="en-US" sz="2400" dirty="0" smtClean="0"/>
              <a:t> </a:t>
            </a:r>
            <a:r>
              <a:rPr lang="en-US" sz="2400" dirty="0" smtClean="0"/>
              <a:t>activity</a:t>
            </a:r>
          </a:p>
          <a:p>
            <a:r>
              <a:rPr lang="en-US" sz="2400" dirty="0" smtClean="0"/>
              <a:t>Brainstorming and journals</a:t>
            </a:r>
          </a:p>
          <a:p>
            <a:r>
              <a:rPr lang="en-US" sz="2400" dirty="0" smtClean="0"/>
              <a:t>Checklists </a:t>
            </a:r>
          </a:p>
          <a:p>
            <a:r>
              <a:rPr lang="en-US" sz="2400" dirty="0" smtClean="0"/>
              <a:t>Spreadsheet data entry</a:t>
            </a:r>
          </a:p>
          <a:p>
            <a:r>
              <a:rPr lang="en-US" sz="2400" dirty="0" err="1" smtClean="0"/>
              <a:t>Quizmo</a:t>
            </a:r>
            <a:r>
              <a:rPr lang="en-US" sz="2400" dirty="0" smtClean="0"/>
              <a:t> test</a:t>
            </a:r>
          </a:p>
          <a:p>
            <a:r>
              <a:rPr lang="en-US" sz="2400" dirty="0" smtClean="0"/>
              <a:t>Written test and teacher observation</a:t>
            </a:r>
          </a:p>
          <a:p>
            <a:r>
              <a:rPr lang="en-US" sz="2400" dirty="0" smtClean="0"/>
              <a:t>Rubric</a:t>
            </a:r>
          </a:p>
          <a:p>
            <a:r>
              <a:rPr lang="en-US" sz="2400" dirty="0" smtClean="0"/>
              <a:t>Email</a:t>
            </a:r>
          </a:p>
          <a:p>
            <a:endParaRPr lang="en-US" sz="28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My Goals For The Course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800" dirty="0" smtClean="0"/>
              <a:t>Use technology to improve 21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century skills</a:t>
            </a:r>
          </a:p>
          <a:p>
            <a:r>
              <a:rPr lang="en-US" sz="2800" dirty="0" smtClean="0"/>
              <a:t>Generate an interactive unit</a:t>
            </a:r>
          </a:p>
          <a:p>
            <a:r>
              <a:rPr lang="en-US" sz="2800" dirty="0" smtClean="0"/>
              <a:t>Make learning more enjoyable for my students</a:t>
            </a:r>
          </a:p>
          <a:p>
            <a:r>
              <a:rPr lang="en-US" sz="2800" dirty="0" smtClean="0"/>
              <a:t>Model ways students can access technology</a:t>
            </a:r>
          </a:p>
          <a:p>
            <a:pPr>
              <a:buNone/>
            </a:pPr>
            <a:r>
              <a:rPr lang="en-US" sz="2800" dirty="0" smtClean="0"/>
              <a:t>    for information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My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Learn to work as a team member</a:t>
            </a:r>
          </a:p>
          <a:p>
            <a:r>
              <a:rPr lang="en-US" dirty="0" smtClean="0"/>
              <a:t>Self assess their learning</a:t>
            </a:r>
          </a:p>
          <a:p>
            <a:r>
              <a:rPr lang="en-US" dirty="0" smtClean="0"/>
              <a:t>Take responsibility for their own learning</a:t>
            </a:r>
          </a:p>
          <a:p>
            <a:r>
              <a:rPr lang="en-US" dirty="0" smtClean="0"/>
              <a:t>Use 21 century skills to enhance their education 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381</TotalTime>
  <Words>585</Words>
  <Application>Microsoft Office PowerPoint</Application>
  <PresentationFormat>On-screen Show (4:3)</PresentationFormat>
  <Paragraphs>86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Median</vt:lpstr>
      <vt:lpstr>Slide 1</vt:lpstr>
      <vt:lpstr>Unit Summary</vt:lpstr>
      <vt:lpstr>Curriculum-Framing Questions</vt:lpstr>
      <vt:lpstr>Unit Questions</vt:lpstr>
      <vt:lpstr>Content Questions</vt:lpstr>
      <vt:lpstr>Plant Project</vt:lpstr>
      <vt:lpstr>Gauging Student Needs Assessments</vt:lpstr>
      <vt:lpstr>My Goals For The Course</vt:lpstr>
      <vt:lpstr>Goals For My Students</vt:lpstr>
      <vt:lpstr>Student Samples</vt:lpstr>
      <vt:lpstr>Request For Feedback</vt:lpstr>
      <vt:lpstr>Slide 12</vt:lpstr>
    </vt:vector>
  </TitlesOfParts>
  <Manager/>
  <Company>WCPS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veshelman</dc:creator>
  <cp:keywords/>
  <dc:description/>
  <cp:lastModifiedBy>veshelman</cp:lastModifiedBy>
  <cp:revision>41</cp:revision>
  <dcterms:created xsi:type="dcterms:W3CDTF">2009-04-04T16:35:48Z</dcterms:created>
  <dcterms:modified xsi:type="dcterms:W3CDTF">2009-04-15T23:42:10Z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TC011800021033</vt:lpwstr>
  </property>
</Properties>
</file>